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80A1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9436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18872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178308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37744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297180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356616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416052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475488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34924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94360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653796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713232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772668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832104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891540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950976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1010412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1069848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1129284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0" y="6199632"/>
            <a:ext cx="12191695" cy="7315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0" y="6382512"/>
            <a:ext cx="12191695" cy="7315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0" y="6565392"/>
            <a:ext cx="12191695" cy="7315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0" y="6748272"/>
            <a:ext cx="12191695" cy="7315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58368" y="530352"/>
            <a:ext cx="107899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28E9FF"/>
                </a:solidFill>
                <a:latin typeface="Aptos Mono"/>
              </a:rPr>
              <a:t>PORTFOLIO TRAINING SAMPLE // GENERATIVE AI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58368" y="1078992"/>
            <a:ext cx="1060704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1">
                <a:solidFill>
                  <a:srgbClr val="F7F8FF"/>
                </a:solidFill>
                <a:latin typeface="Aptos"/>
              </a:rPr>
              <a:t>Working Smarter
with Generative AI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94944" y="2487168"/>
            <a:ext cx="96926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B8BFD7"/>
                </a:solidFill>
                <a:latin typeface="Aptos"/>
              </a:rPr>
              <a:t>A practical, responsible introduction for non-technical employees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694944" y="3337560"/>
            <a:ext cx="1627632" cy="438912"/>
          </a:xfrm>
          <a:prstGeom prst="roundRect">
            <a:avLst/>
          </a:prstGeom>
          <a:solidFill>
            <a:srgbClr val="121733"/>
          </a:solidFill>
          <a:ln>
            <a:solidFill>
              <a:srgbClr val="FF4F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000" b="1">
                <a:solidFill>
                  <a:srgbClr val="FF4FC8"/>
                </a:solidFill>
                <a:latin typeface="Aptos Mono"/>
              </a:rPr>
              <a:t>UNDERSTAND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2596896" y="3337560"/>
            <a:ext cx="1627632" cy="438912"/>
          </a:xfrm>
          <a:prstGeom prst="roundRect">
            <a:avLst/>
          </a:prstGeom>
          <a:solidFill>
            <a:srgbClr val="121733"/>
          </a:solidFill>
          <a:ln>
            <a:solidFill>
              <a:srgbClr val="28E9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000" b="1">
                <a:solidFill>
                  <a:srgbClr val="28E9FF"/>
                </a:solidFill>
                <a:latin typeface="Aptos Mono"/>
              </a:rPr>
              <a:t>USE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4498848" y="3337560"/>
            <a:ext cx="1627632" cy="438912"/>
          </a:xfrm>
          <a:prstGeom prst="roundRect">
            <a:avLst/>
          </a:prstGeom>
          <a:solidFill>
            <a:srgbClr val="121733"/>
          </a:solidFill>
          <a:ln>
            <a:solidFill>
              <a:srgbClr val="956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000" b="1">
                <a:solidFill>
                  <a:srgbClr val="9567FF"/>
                </a:solidFill>
                <a:latin typeface="Aptos Mono"/>
              </a:rPr>
              <a:t>PROMPT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6400800" y="3337560"/>
            <a:ext cx="1627632" cy="438912"/>
          </a:xfrm>
          <a:prstGeom prst="roundRect">
            <a:avLst/>
          </a:prstGeom>
          <a:solidFill>
            <a:srgbClr val="121733"/>
          </a:solidFill>
          <a:ln>
            <a:solidFill>
              <a:srgbClr val="FFA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000" b="1">
                <a:solidFill>
                  <a:srgbClr val="FFAA48"/>
                </a:solidFill>
                <a:latin typeface="Aptos Mono"/>
              </a:rPr>
              <a:t>CHECK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8302752" y="3337560"/>
            <a:ext cx="1627632" cy="438912"/>
          </a:xfrm>
          <a:prstGeom prst="roundRect">
            <a:avLst/>
          </a:prstGeom>
          <a:solidFill>
            <a:srgbClr val="121733"/>
          </a:solidFill>
          <a:ln>
            <a:solidFill>
              <a:srgbClr val="57E29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000" b="1">
                <a:solidFill>
                  <a:srgbClr val="57E29E"/>
                </a:solidFill>
                <a:latin typeface="Aptos Mono"/>
              </a:rPr>
              <a:t>PROTECT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658368" y="5650992"/>
            <a:ext cx="10881360" cy="384048"/>
          </a:xfrm>
          <a:prstGeom prst="roundRect">
            <a:avLst/>
          </a:prstGeom>
          <a:solidFill>
            <a:srgbClr val="141937"/>
          </a:solidFill>
          <a:ln>
            <a:solidFill>
              <a:srgbClr val="956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050" i="1">
                <a:solidFill>
                  <a:srgbClr val="FFAA48"/>
                </a:solidFill>
                <a:latin typeface="Aptos Mono"/>
              </a:rPr>
              <a:t>What if AI didn't replace the way you work - but helped with the parts you hate?</a:t>
            </a:r>
          </a:p>
        </p:txBody>
      </p:sp>
      <p:pic>
        <p:nvPicPr>
          <p:cNvPr id="34" name="Picture 33" descr="a_neon_cyber_retro_sticker_style_cutout_coll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1160" y="2788920"/>
            <a:ext cx="2240280" cy="2240280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9189720" y="4736592"/>
            <a:ext cx="23774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50" b="1">
                <a:solidFill>
                  <a:srgbClr val="28E9FF"/>
                </a:solidFill>
                <a:latin typeface="Aptos Mono"/>
              </a:rPr>
              <a:t>YOUR AI TRAINING ASSISTANT*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9235440" y="5010912"/>
            <a:ext cx="2286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50" b="0">
                <a:solidFill>
                  <a:srgbClr val="B8BFD7"/>
                </a:solidFill>
                <a:latin typeface="Aptos Mono"/>
              </a:rPr>
              <a:t>*unofficial. mostly snacks.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694944" y="5138928"/>
            <a:ext cx="1920240" cy="292608"/>
          </a:xfrm>
          <a:prstGeom prst="roundRect">
            <a:avLst/>
          </a:prstGeom>
          <a:solidFill>
            <a:srgbClr val="0E122B"/>
          </a:solidFill>
          <a:ln>
            <a:solidFill>
              <a:srgbClr val="57E29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780" b="1">
                <a:solidFill>
                  <a:srgbClr val="57E29E"/>
                </a:solidFill>
                <a:latin typeface="Aptos Mono"/>
              </a:rPr>
              <a:t>SKYNET STATUS: NOT ACTIVE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2770632" y="5138928"/>
            <a:ext cx="1965960" cy="292608"/>
          </a:xfrm>
          <a:prstGeom prst="roundRect">
            <a:avLst/>
          </a:prstGeom>
          <a:solidFill>
            <a:srgbClr val="0E122B"/>
          </a:solidFill>
          <a:ln>
            <a:solidFill>
              <a:srgbClr val="28E9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780" b="1">
                <a:solidFill>
                  <a:srgbClr val="28E9FF"/>
                </a:solidFill>
                <a:latin typeface="Aptos Mono"/>
              </a:rPr>
              <a:t>ROBOT UPRISING: 0%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4892040" y="5138928"/>
            <a:ext cx="1828800" cy="292608"/>
          </a:xfrm>
          <a:prstGeom prst="roundRect">
            <a:avLst/>
          </a:prstGeom>
          <a:solidFill>
            <a:srgbClr val="0E122B"/>
          </a:solidFill>
          <a:ln>
            <a:solidFill>
              <a:srgbClr val="FFA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780" b="1">
                <a:solidFill>
                  <a:srgbClr val="FFAA48"/>
                </a:solidFill>
                <a:latin typeface="Aptos Mono"/>
              </a:rPr>
              <a:t>HUMAN CONTROL: ON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80A1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9436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18872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178308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37744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297180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356616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416052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475488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34924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94360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653796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713232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772668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832104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891540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950976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1010412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1069848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1129284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0" y="6199632"/>
            <a:ext cx="12191695" cy="7315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0" y="6382512"/>
            <a:ext cx="12191695" cy="7315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0" y="6565392"/>
            <a:ext cx="12191695" cy="7315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0" y="6748272"/>
            <a:ext cx="12191695" cy="7315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40080" y="411480"/>
            <a:ext cx="108813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28E9FF"/>
                </a:solidFill>
                <a:latin typeface="Aptos Mono"/>
              </a:rPr>
              <a:t>09 // TAKE IT WITH YOU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0080" y="749808"/>
            <a:ext cx="1088136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7F8FF"/>
                </a:solidFill>
                <a:latin typeface="Aptos"/>
              </a:rPr>
              <a:t>You don't need to be an AI expert.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58368" y="1481328"/>
            <a:ext cx="105156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B8BFD7"/>
                </a:solidFill>
                <a:latin typeface="Aptos"/>
              </a:rPr>
              <a:t>You need a useful workflow, healthy skepticism, and enough curiosity to experiment responsibly.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051560" y="2331720"/>
            <a:ext cx="100584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700" b="1">
                <a:solidFill>
                  <a:srgbClr val="28E9FF"/>
                </a:solidFill>
                <a:latin typeface="Aptos Mono"/>
              </a:rPr>
              <a:t>BE CURIOUS  •  GIVE CLEAR DIRECTION  •  PROTECT YOUR DATA  •  CHECK THE WORK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1828800" y="3246120"/>
            <a:ext cx="8549640" cy="1234440"/>
          </a:xfrm>
          <a:prstGeom prst="roundRect">
            <a:avLst/>
          </a:prstGeom>
          <a:solidFill>
            <a:srgbClr val="111531"/>
          </a:solidFill>
          <a:ln>
            <a:solidFill>
              <a:srgbClr val="956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2029968" y="3410712"/>
            <a:ext cx="8147304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9567FF"/>
                </a:solidFill>
                <a:latin typeface="Aptos"/>
              </a:rPr>
              <a:t>Remember G.O.O.S.E.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029968" y="3813048"/>
            <a:ext cx="8147304" cy="5212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20" b="0">
                <a:solidFill>
                  <a:srgbClr val="B8BFD7"/>
                </a:solidFill>
                <a:latin typeface="Aptos"/>
              </a:rPr>
              <a:t>Goal • Output • Orientation • Specifics • Evaluate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914400" y="4800600"/>
            <a:ext cx="103327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>
                <a:solidFill>
                  <a:srgbClr val="B8BFD7"/>
                </a:solidFill>
                <a:latin typeface="Aptos Mono"/>
              </a:rPr>
              <a:t>Portfolio training sample created by Amanda Wingfield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658368" y="5650992"/>
            <a:ext cx="10881360" cy="384048"/>
          </a:xfrm>
          <a:prstGeom prst="roundRect">
            <a:avLst/>
          </a:prstGeom>
          <a:solidFill>
            <a:srgbClr val="141937"/>
          </a:solidFill>
          <a:ln>
            <a:solidFill>
              <a:srgbClr val="956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050" i="1">
                <a:solidFill>
                  <a:srgbClr val="FFAA48"/>
                </a:solidFill>
                <a:latin typeface="Aptos Mono"/>
              </a:rPr>
              <a:t>Congratulations. You now know enough about AI to be dangerous. Responsibly dangerous.</a:t>
            </a:r>
          </a:p>
        </p:txBody>
      </p:sp>
      <p:pic>
        <p:nvPicPr>
          <p:cNvPr id="34" name="Picture 33" descr="a_neon_cyber_retro_sticker_style_cutout_coll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21240" y="3977639"/>
            <a:ext cx="1417320" cy="1417320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9646920" y="5138928"/>
            <a:ext cx="1920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50" b="1">
                <a:solidFill>
                  <a:srgbClr val="FF4FC8"/>
                </a:solidFill>
                <a:latin typeface="Aptos Mono"/>
              </a:rPr>
              <a:t>GOOSE APPROVED ✓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822960" y="5257800"/>
            <a:ext cx="2514600" cy="292608"/>
          </a:xfrm>
          <a:prstGeom prst="roundRect">
            <a:avLst/>
          </a:prstGeom>
          <a:solidFill>
            <a:srgbClr val="0E122B"/>
          </a:solidFill>
          <a:ln>
            <a:solidFill>
              <a:srgbClr val="57E29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780" b="1">
                <a:solidFill>
                  <a:srgbClr val="57E29E"/>
                </a:solidFill>
                <a:latin typeface="Aptos Mono"/>
              </a:rPr>
              <a:t>AI TRAINING: COMPLETE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3493008" y="5257800"/>
            <a:ext cx="2788920" cy="292608"/>
          </a:xfrm>
          <a:prstGeom prst="roundRect">
            <a:avLst/>
          </a:prstGeom>
          <a:solidFill>
            <a:srgbClr val="0E122B"/>
          </a:solidFill>
          <a:ln>
            <a:solidFill>
              <a:srgbClr val="28E9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780" b="1">
                <a:solidFill>
                  <a:srgbClr val="28E9FF"/>
                </a:solidFill>
                <a:latin typeface="Aptos Mono"/>
              </a:rPr>
              <a:t>SKYNET ACTIVATION: AVOIDED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6428232" y="5257800"/>
            <a:ext cx="2743200" cy="292608"/>
          </a:xfrm>
          <a:prstGeom prst="roundRect">
            <a:avLst/>
          </a:prstGeom>
          <a:solidFill>
            <a:srgbClr val="0E122B"/>
          </a:solidFill>
          <a:ln>
            <a:solidFill>
              <a:srgbClr val="FFA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780" b="1">
                <a:solidFill>
                  <a:srgbClr val="FFAA48"/>
                </a:solidFill>
                <a:latin typeface="Aptos Mono"/>
              </a:rPr>
              <a:t>HUMAN JUDGMENT: ONLINE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80A1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9436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18872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178308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37744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297180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356616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416052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475488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34924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94360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653796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713232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772668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832104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891540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950976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1010412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1069848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1129284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0" y="6199632"/>
            <a:ext cx="12191695" cy="7315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0" y="6382512"/>
            <a:ext cx="12191695" cy="7315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0" y="6565392"/>
            <a:ext cx="12191695" cy="7315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0" y="6748272"/>
            <a:ext cx="12191695" cy="7315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40080" y="411480"/>
            <a:ext cx="108813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28E9FF"/>
                </a:solidFill>
                <a:latin typeface="Aptos Mono"/>
              </a:rPr>
              <a:t>01 // UNDERSTAND IT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0080" y="749808"/>
            <a:ext cx="1088136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7F8FF"/>
                </a:solidFill>
                <a:latin typeface="Aptos"/>
              </a:rPr>
              <a:t>So... what actually is generative AI?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58368" y="1481328"/>
            <a:ext cx="105156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B8BFD7"/>
                </a:solidFill>
                <a:latin typeface="Aptos"/>
              </a:rPr>
              <a:t>A tool that generates new content from your instructions and context.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685800" y="2148840"/>
            <a:ext cx="3401568" cy="2514600"/>
          </a:xfrm>
          <a:prstGeom prst="roundRect">
            <a:avLst/>
          </a:prstGeom>
          <a:solidFill>
            <a:srgbClr val="111531"/>
          </a:solidFill>
          <a:ln>
            <a:solidFill>
              <a:srgbClr val="FF4F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886968" y="2313432"/>
            <a:ext cx="2999232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F4FC8"/>
                </a:solidFill>
                <a:latin typeface="Aptos"/>
              </a:rPr>
              <a:t>→  You provide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86968" y="2715768"/>
            <a:ext cx="2999232" cy="1801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20" b="0">
                <a:solidFill>
                  <a:srgbClr val="B8BFD7"/>
                </a:solidFill>
                <a:latin typeface="Aptos"/>
              </a:rPr>
              <a:t>A question, goal, source material, constraints, or an example of what you need.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4389120" y="2148840"/>
            <a:ext cx="3401568" cy="2514600"/>
          </a:xfrm>
          <a:prstGeom prst="roundRect">
            <a:avLst/>
          </a:prstGeom>
          <a:solidFill>
            <a:srgbClr val="111531"/>
          </a:solidFill>
          <a:ln>
            <a:solidFill>
              <a:srgbClr val="28E9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4590288" y="2313432"/>
            <a:ext cx="2999232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28E9FF"/>
                </a:solidFill>
                <a:latin typeface="Aptos"/>
              </a:rPr>
              <a:t>⚡  AI generates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590288" y="2715768"/>
            <a:ext cx="2999232" cy="1801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20" b="0">
                <a:solidFill>
                  <a:srgbClr val="B8BFD7"/>
                </a:solidFill>
                <a:latin typeface="Aptos"/>
              </a:rPr>
              <a:t>A draft response based on patterns learned from large amounts of data.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8092440" y="2148840"/>
            <a:ext cx="3401568" cy="2514600"/>
          </a:xfrm>
          <a:prstGeom prst="roundRect">
            <a:avLst/>
          </a:prstGeom>
          <a:solidFill>
            <a:srgbClr val="111531"/>
          </a:solidFill>
          <a:ln>
            <a:solidFill>
              <a:srgbClr val="FFA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8293608" y="2313432"/>
            <a:ext cx="2999232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FAA48"/>
                </a:solidFill>
                <a:latin typeface="Aptos"/>
              </a:rPr>
              <a:t>✓  You decide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293608" y="2715768"/>
            <a:ext cx="2999232" cy="1801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20" b="0">
                <a:solidFill>
                  <a:srgbClr val="B8BFD7"/>
                </a:solidFill>
                <a:latin typeface="Aptos"/>
              </a:rPr>
              <a:t>Whether the result is useful, accurate, appropriate, and ready to use.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658368" y="5650992"/>
            <a:ext cx="10881360" cy="384048"/>
          </a:xfrm>
          <a:prstGeom prst="roundRect">
            <a:avLst/>
          </a:prstGeom>
          <a:solidFill>
            <a:srgbClr val="141937"/>
          </a:solidFill>
          <a:ln>
            <a:solidFill>
              <a:srgbClr val="956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050" i="1">
                <a:solidFill>
                  <a:srgbClr val="FFAA48"/>
                </a:solidFill>
                <a:latin typeface="Aptos Mono"/>
              </a:rPr>
              <a:t>Basically: very sophisticated autocomplete with better PR.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80A1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9436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18872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178308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37744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297180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356616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416052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475488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34924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94360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653796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713232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772668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832104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891540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950976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1010412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1069848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1129284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0" y="6199632"/>
            <a:ext cx="12191695" cy="7315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0" y="6382512"/>
            <a:ext cx="12191695" cy="7315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0" y="6565392"/>
            <a:ext cx="12191695" cy="7315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0" y="6748272"/>
            <a:ext cx="12191695" cy="7315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40080" y="411480"/>
            <a:ext cx="108813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28E9FF"/>
                </a:solidFill>
                <a:latin typeface="Aptos Mono"/>
              </a:rPr>
              <a:t>02 // USE IT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0080" y="749808"/>
            <a:ext cx="1088136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7F8FF"/>
                </a:solidFill>
                <a:latin typeface="Aptos"/>
              </a:rPr>
              <a:t>AI is a copilot, not an autopilot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58368" y="1481328"/>
            <a:ext cx="105156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B8BFD7"/>
                </a:solidFill>
                <a:latin typeface="Aptos"/>
              </a:rPr>
              <a:t>Use it to accelerate your thinking - not replace your judgment.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777240" y="2148840"/>
            <a:ext cx="5074920" cy="2514600"/>
          </a:xfrm>
          <a:prstGeom prst="roundRect">
            <a:avLst/>
          </a:prstGeom>
          <a:solidFill>
            <a:srgbClr val="111531"/>
          </a:solidFill>
          <a:ln>
            <a:solidFill>
              <a:srgbClr val="28E9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978408" y="2313432"/>
            <a:ext cx="4672583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28E9FF"/>
                </a:solidFill>
                <a:latin typeface="Aptos"/>
              </a:rPr>
              <a:t>Great copilot work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78408" y="2715768"/>
            <a:ext cx="4672583" cy="1801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20" b="0">
                <a:solidFill>
                  <a:srgbClr val="B8BFD7"/>
                </a:solidFill>
                <a:latin typeface="Aptos"/>
              </a:rPr>
              <a:t>• Brainstorming
• Organizing ideas
• First drafts
• Rewriting for an audience
• Explaining unfamiliar concepts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6309360" y="2148840"/>
            <a:ext cx="5074920" cy="2514600"/>
          </a:xfrm>
          <a:prstGeom prst="roundRect">
            <a:avLst/>
          </a:prstGeom>
          <a:solidFill>
            <a:srgbClr val="111531"/>
          </a:solidFill>
          <a:ln>
            <a:solidFill>
              <a:srgbClr val="FF4F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510528" y="2313432"/>
            <a:ext cx="4672583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F4FC8"/>
                </a:solidFill>
                <a:latin typeface="Aptos"/>
              </a:rPr>
              <a:t>Still your job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510528" y="2715768"/>
            <a:ext cx="4672583" cy="1801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20" b="0">
                <a:solidFill>
                  <a:srgbClr val="B8BFD7"/>
                </a:solidFill>
                <a:latin typeface="Aptos"/>
              </a:rPr>
              <a:t>• Make decisions
• Check facts
• Apply context
• Protect information
• Own the final result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658368" y="5650992"/>
            <a:ext cx="10881360" cy="384048"/>
          </a:xfrm>
          <a:prstGeom prst="roundRect">
            <a:avLst/>
          </a:prstGeom>
          <a:solidFill>
            <a:srgbClr val="141937"/>
          </a:solidFill>
          <a:ln>
            <a:solidFill>
              <a:srgbClr val="956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050" i="1">
                <a:solidFill>
                  <a:srgbClr val="FFAA48"/>
                </a:solidFill>
                <a:latin typeface="Aptos Mono"/>
              </a:rPr>
              <a:t>Please keep your hands inside the critical-thinking vehicle at all times.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8549640" y="4718304"/>
            <a:ext cx="2606040" cy="713232"/>
          </a:xfrm>
          <a:prstGeom prst="roundRect">
            <a:avLst/>
          </a:prstGeom>
          <a:solidFill>
            <a:srgbClr val="040710"/>
          </a:solidFill>
          <a:ln>
            <a:solidFill>
              <a:srgbClr val="28E9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18872" rIns="118872" tIns="73152"/>
          <a:lstStyle/>
          <a:p>
            <a:pPr algn="ctr">
              <a:spcAft>
                <a:spcPts val="100"/>
              </a:spcAft>
            </a:pPr>
            <a:r>
              <a:rPr sz="770">
                <a:solidFill>
                  <a:srgbClr val="28E9FF"/>
                </a:solidFill>
                <a:latin typeface="Aptos Mono"/>
              </a:rPr>
              <a:t>&gt; COPILOT_MODE = ON</a:t>
            </a:r>
          </a:p>
          <a:p>
            <a:pPr>
              <a:spcAft>
                <a:spcPts val="100"/>
              </a:spcAft>
            </a:pPr>
            <a:r>
              <a:rPr sz="770">
                <a:solidFill>
                  <a:srgbClr val="28E9FF"/>
                </a:solidFill>
                <a:latin typeface="Aptos Mono"/>
              </a:rPr>
              <a:t>&gt; AUTOPILOT_MODE = NOPE</a:t>
            </a:r>
          </a:p>
        </p:txBody>
      </p:sp>
      <p:sp>
        <p:nvSpPr>
          <p:cNvPr id="36" name="Oval 35"/>
          <p:cNvSpPr/>
          <p:nvPr/>
        </p:nvSpPr>
        <p:spPr>
          <a:xfrm>
            <a:off x="11201400" y="4727448"/>
            <a:ext cx="384048" cy="384048"/>
          </a:xfrm>
          <a:prstGeom prst="ellipse">
            <a:avLst/>
          </a:prstGeom>
          <a:solidFill>
            <a:srgbClr val="280A10"/>
          </a:solidFill>
          <a:ln>
            <a:solidFill>
              <a:srgbClr val="FF485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Oval 36"/>
          <p:cNvSpPr/>
          <p:nvPr/>
        </p:nvSpPr>
        <p:spPr>
          <a:xfrm>
            <a:off x="11306556" y="4832604"/>
            <a:ext cx="173736" cy="173736"/>
          </a:xfrm>
          <a:prstGeom prst="ellipse">
            <a:avLst/>
          </a:prstGeom>
          <a:solidFill>
            <a:srgbClr val="FF485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10698480" y="5157216"/>
            <a:ext cx="13716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680">
                <a:solidFill>
                  <a:srgbClr val="B8BFD7"/>
                </a:solidFill>
                <a:latin typeface="Aptos Mono"/>
              </a:rPr>
              <a:t>POD BAY ACCESS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80A1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9436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18872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178308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37744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297180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356616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416052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475488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34924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94360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653796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713232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772668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832104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891540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950976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1010412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1069848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1129284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0" y="6199632"/>
            <a:ext cx="12191695" cy="7315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0" y="6382512"/>
            <a:ext cx="12191695" cy="7315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0" y="6565392"/>
            <a:ext cx="12191695" cy="7315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0" y="6748272"/>
            <a:ext cx="12191695" cy="7315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40080" y="411480"/>
            <a:ext cx="108813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28E9FF"/>
                </a:solidFill>
                <a:latin typeface="Aptos Mono"/>
              </a:rPr>
              <a:t>03 // FIND THE OPPORTUNITY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0080" y="749808"/>
            <a:ext cx="1088136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7F8FF"/>
                </a:solidFill>
                <a:latin typeface="Aptos"/>
              </a:rPr>
              <a:t>Where can AI actually help me?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58368" y="1481328"/>
            <a:ext cx="105156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B8BFD7"/>
                </a:solidFill>
                <a:latin typeface="Aptos"/>
              </a:rPr>
              <a:t>Start with low-risk work that is repetitive, time-consuming, or blocked by a blank page.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685800" y="1993392"/>
            <a:ext cx="3429000" cy="1325880"/>
          </a:xfrm>
          <a:prstGeom prst="roundRect">
            <a:avLst/>
          </a:prstGeom>
          <a:solidFill>
            <a:srgbClr val="111531"/>
          </a:solidFill>
          <a:ln>
            <a:solidFill>
              <a:srgbClr val="28E9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886968" y="2157984"/>
            <a:ext cx="3026664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28E9FF"/>
                </a:solidFill>
                <a:latin typeface="Aptos"/>
              </a:rPr>
              <a:t>Meeting prep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86968" y="2560320"/>
            <a:ext cx="3026664" cy="612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20" b="0">
                <a:solidFill>
                  <a:srgbClr val="B8BFD7"/>
                </a:solidFill>
                <a:latin typeface="Aptos"/>
              </a:rPr>
              <a:t>Turn rough notes into an agenda or questions.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4453128" y="1993392"/>
            <a:ext cx="3429000" cy="1325880"/>
          </a:xfrm>
          <a:prstGeom prst="roundRect">
            <a:avLst/>
          </a:prstGeom>
          <a:solidFill>
            <a:srgbClr val="111531"/>
          </a:solidFill>
          <a:ln>
            <a:solidFill>
              <a:srgbClr val="FF4F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4654296" y="2157984"/>
            <a:ext cx="3026664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F4FC8"/>
                </a:solidFill>
                <a:latin typeface="Aptos"/>
              </a:rPr>
              <a:t>First drafts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654296" y="2560320"/>
            <a:ext cx="3026664" cy="612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20" b="0">
                <a:solidFill>
                  <a:srgbClr val="B8BFD7"/>
                </a:solidFill>
                <a:latin typeface="Aptos"/>
              </a:rPr>
              <a:t>Create a starting point for an email, outline, or announcement.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8220456" y="1993392"/>
            <a:ext cx="3429000" cy="1325880"/>
          </a:xfrm>
          <a:prstGeom prst="roundRect">
            <a:avLst/>
          </a:prstGeom>
          <a:solidFill>
            <a:srgbClr val="111531"/>
          </a:solidFill>
          <a:ln>
            <a:solidFill>
              <a:srgbClr val="956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8421624" y="2157984"/>
            <a:ext cx="3026664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9567FF"/>
                </a:solidFill>
                <a:latin typeface="Aptos"/>
              </a:rPr>
              <a:t>Rewriting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421624" y="2560320"/>
            <a:ext cx="3026664" cy="612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20" b="0">
                <a:solidFill>
                  <a:srgbClr val="B8BFD7"/>
                </a:solidFill>
                <a:latin typeface="Aptos"/>
              </a:rPr>
              <a:t>Adjust tone, clarity, reading level, or audience.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685800" y="3593592"/>
            <a:ext cx="3429000" cy="1325880"/>
          </a:xfrm>
          <a:prstGeom prst="roundRect">
            <a:avLst/>
          </a:prstGeom>
          <a:solidFill>
            <a:srgbClr val="111531"/>
          </a:solidFill>
          <a:ln>
            <a:solidFill>
              <a:srgbClr val="FFA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886968" y="3758184"/>
            <a:ext cx="3026664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FAA48"/>
                </a:solidFill>
                <a:latin typeface="Aptos"/>
              </a:rPr>
              <a:t>Explaining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886968" y="4160520"/>
            <a:ext cx="3026664" cy="612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20" b="0">
                <a:solidFill>
                  <a:srgbClr val="B8BFD7"/>
                </a:solidFill>
                <a:latin typeface="Aptos"/>
              </a:rPr>
              <a:t>Ask for a plain-language explanation of an unfamiliar concept.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4453128" y="3593592"/>
            <a:ext cx="3429000" cy="1325880"/>
          </a:xfrm>
          <a:prstGeom prst="roundRect">
            <a:avLst/>
          </a:prstGeom>
          <a:solidFill>
            <a:srgbClr val="111531"/>
          </a:solidFill>
          <a:ln>
            <a:solidFill>
              <a:srgbClr val="57E29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4654296" y="3758184"/>
            <a:ext cx="3026664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57E29E"/>
                </a:solidFill>
                <a:latin typeface="Aptos"/>
              </a:rPr>
              <a:t>Organizing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4654296" y="4160520"/>
            <a:ext cx="3026664" cy="612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20" b="0">
                <a:solidFill>
                  <a:srgbClr val="B8BFD7"/>
                </a:solidFill>
                <a:latin typeface="Aptos"/>
              </a:rPr>
              <a:t>Convert approved information into a checklist or structured summary.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8220456" y="3593592"/>
            <a:ext cx="3429000" cy="1325880"/>
          </a:xfrm>
          <a:prstGeom prst="roundRect">
            <a:avLst/>
          </a:prstGeom>
          <a:solidFill>
            <a:srgbClr val="111531"/>
          </a:solidFill>
          <a:ln>
            <a:solidFill>
              <a:srgbClr val="28E9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8421624" y="3758184"/>
            <a:ext cx="3026664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28E9FF"/>
                </a:solidFill>
                <a:latin typeface="Aptos"/>
              </a:rPr>
              <a:t>Brainstorming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8421624" y="4160520"/>
            <a:ext cx="3026664" cy="612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20" b="0">
                <a:solidFill>
                  <a:srgbClr val="B8BFD7"/>
                </a:solidFill>
                <a:latin typeface="Aptos"/>
              </a:rPr>
              <a:t>Generate options when you need somewhere to start.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658368" y="5650992"/>
            <a:ext cx="10881360" cy="384048"/>
          </a:xfrm>
          <a:prstGeom prst="roundRect">
            <a:avLst/>
          </a:prstGeom>
          <a:solidFill>
            <a:srgbClr val="141937"/>
          </a:solidFill>
          <a:ln>
            <a:solidFill>
              <a:srgbClr val="956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050" i="1">
                <a:solidFill>
                  <a:srgbClr val="FFAA48"/>
                </a:solidFill>
                <a:latin typeface="Aptos Mono"/>
              </a:rPr>
              <a:t>Blank-page staring contest: officially cancelled.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80A1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9436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18872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178308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37744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297180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356616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416052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475488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34924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94360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653796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713232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772668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832104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891540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950976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1010412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1069848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1129284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0" y="6199632"/>
            <a:ext cx="12191695" cy="7315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0" y="6382512"/>
            <a:ext cx="12191695" cy="7315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0" y="6565392"/>
            <a:ext cx="12191695" cy="7315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0" y="6748272"/>
            <a:ext cx="12191695" cy="7315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40080" y="411480"/>
            <a:ext cx="108813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28E9FF"/>
                </a:solidFill>
                <a:latin typeface="Aptos Mono"/>
              </a:rPr>
              <a:t>04 // PROMPT IT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0080" y="749808"/>
            <a:ext cx="1088136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7F8FF"/>
                </a:solidFill>
                <a:latin typeface="Aptos"/>
              </a:rPr>
              <a:t>Meet G.O.O.S.E.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58368" y="1481328"/>
            <a:ext cx="105156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B8BFD7"/>
                </a:solidFill>
                <a:latin typeface="Aptos"/>
              </a:rPr>
              <a:t>A simple framework for giving generative AI enough direction to be useful.</a:t>
            </a:r>
          </a:p>
        </p:txBody>
      </p:sp>
      <p:sp>
        <p:nvSpPr>
          <p:cNvPr id="28" name="Oval 27"/>
          <p:cNvSpPr/>
          <p:nvPr/>
        </p:nvSpPr>
        <p:spPr>
          <a:xfrm>
            <a:off x="694944" y="2103120"/>
            <a:ext cx="713232" cy="713232"/>
          </a:xfrm>
          <a:prstGeom prst="ellipse">
            <a:avLst/>
          </a:prstGeom>
          <a:solidFill>
            <a:srgbClr val="FF4FC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000" b="1">
                <a:solidFill>
                  <a:srgbClr val="080A1E"/>
                </a:solidFill>
              </a:rPr>
              <a:t>G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9224" y="2907792"/>
            <a:ext cx="173736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>
                <a:solidFill>
                  <a:srgbClr val="FF4FC8"/>
                </a:solidFill>
                <a:latin typeface="Aptos"/>
              </a:rPr>
              <a:t>Goal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74904" y="3291840"/>
            <a:ext cx="205740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19" b="0">
                <a:solidFill>
                  <a:srgbClr val="B8BFD7"/>
                </a:solidFill>
                <a:latin typeface="Aptos"/>
              </a:rPr>
              <a:t>What do you want the AI to do?</a:t>
            </a:r>
          </a:p>
        </p:txBody>
      </p:sp>
      <p:sp>
        <p:nvSpPr>
          <p:cNvPr id="31" name="Oval 30"/>
          <p:cNvSpPr/>
          <p:nvPr/>
        </p:nvSpPr>
        <p:spPr>
          <a:xfrm>
            <a:off x="2962656" y="2103120"/>
            <a:ext cx="713232" cy="713232"/>
          </a:xfrm>
          <a:prstGeom prst="ellipse">
            <a:avLst/>
          </a:prstGeom>
          <a:solidFill>
            <a:srgbClr val="28E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000" b="1">
                <a:solidFill>
                  <a:srgbClr val="080A1E"/>
                </a:solidFill>
              </a:rPr>
              <a:t>O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916936" y="2907792"/>
            <a:ext cx="173736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>
                <a:solidFill>
                  <a:srgbClr val="28E9FF"/>
                </a:solidFill>
                <a:latin typeface="Aptos"/>
              </a:rPr>
              <a:t>Output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642616" y="3291840"/>
            <a:ext cx="205740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19" b="0">
                <a:solidFill>
                  <a:srgbClr val="B8BFD7"/>
                </a:solidFill>
                <a:latin typeface="Aptos"/>
              </a:rPr>
              <a:t>What should the result look like?</a:t>
            </a:r>
          </a:p>
        </p:txBody>
      </p:sp>
      <p:sp>
        <p:nvSpPr>
          <p:cNvPr id="34" name="Oval 33"/>
          <p:cNvSpPr/>
          <p:nvPr/>
        </p:nvSpPr>
        <p:spPr>
          <a:xfrm>
            <a:off x="5230368" y="2103120"/>
            <a:ext cx="713232" cy="713232"/>
          </a:xfrm>
          <a:prstGeom prst="ellipse">
            <a:avLst/>
          </a:prstGeom>
          <a:solidFill>
            <a:srgbClr val="9567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000" b="1">
                <a:solidFill>
                  <a:srgbClr val="080A1E"/>
                </a:solidFill>
              </a:rPr>
              <a:t>O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184648" y="2907792"/>
            <a:ext cx="173736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>
                <a:solidFill>
                  <a:srgbClr val="9567FF"/>
                </a:solidFill>
                <a:latin typeface="Aptos"/>
              </a:rPr>
              <a:t>Orientation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910328" y="3291840"/>
            <a:ext cx="205740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19" b="0">
                <a:solidFill>
                  <a:srgbClr val="B8BFD7"/>
                </a:solidFill>
                <a:latin typeface="Aptos"/>
              </a:rPr>
              <a:t>Who is it for, and what's the situation?</a:t>
            </a:r>
          </a:p>
        </p:txBody>
      </p:sp>
      <p:sp>
        <p:nvSpPr>
          <p:cNvPr id="37" name="Oval 36"/>
          <p:cNvSpPr/>
          <p:nvPr/>
        </p:nvSpPr>
        <p:spPr>
          <a:xfrm>
            <a:off x="7498079" y="2103120"/>
            <a:ext cx="713232" cy="713232"/>
          </a:xfrm>
          <a:prstGeom prst="ellipse">
            <a:avLst/>
          </a:prstGeom>
          <a:solidFill>
            <a:srgbClr val="FFAA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000" b="1">
                <a:solidFill>
                  <a:srgbClr val="080A1E"/>
                </a:solidFill>
              </a:rPr>
              <a:t>S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7452359" y="2907792"/>
            <a:ext cx="173736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>
                <a:solidFill>
                  <a:srgbClr val="FFAA48"/>
                </a:solidFill>
                <a:latin typeface="Aptos"/>
              </a:rPr>
              <a:t>Specifics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7178040" y="3291840"/>
            <a:ext cx="205740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19" b="0">
                <a:solidFill>
                  <a:srgbClr val="B8BFD7"/>
                </a:solidFill>
                <a:latin typeface="Aptos"/>
              </a:rPr>
              <a:t>What details, constraints, or source material matter?</a:t>
            </a:r>
          </a:p>
        </p:txBody>
      </p:sp>
      <p:sp>
        <p:nvSpPr>
          <p:cNvPr id="40" name="Oval 39"/>
          <p:cNvSpPr/>
          <p:nvPr/>
        </p:nvSpPr>
        <p:spPr>
          <a:xfrm>
            <a:off x="9765792" y="2103120"/>
            <a:ext cx="713232" cy="713232"/>
          </a:xfrm>
          <a:prstGeom prst="ellipse">
            <a:avLst/>
          </a:prstGeom>
          <a:solidFill>
            <a:srgbClr val="57E2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000" b="1">
                <a:solidFill>
                  <a:srgbClr val="080A1E"/>
                </a:solidFill>
              </a:rPr>
              <a:t>E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9720072" y="2907792"/>
            <a:ext cx="173736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>
                <a:solidFill>
                  <a:srgbClr val="57E29E"/>
                </a:solidFill>
                <a:latin typeface="Aptos"/>
              </a:rPr>
              <a:t>Evaluate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9445752" y="3291840"/>
            <a:ext cx="205740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19" b="0">
                <a:solidFill>
                  <a:srgbClr val="B8BFD7"/>
                </a:solidFill>
                <a:latin typeface="Aptos"/>
              </a:rPr>
              <a:t>Check the answer before you use it.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658368" y="5650992"/>
            <a:ext cx="10881360" cy="384048"/>
          </a:xfrm>
          <a:prstGeom prst="roundRect">
            <a:avLst/>
          </a:prstGeom>
          <a:solidFill>
            <a:srgbClr val="141937"/>
          </a:solidFill>
          <a:ln>
            <a:solidFill>
              <a:srgbClr val="956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050" i="1">
                <a:solidFill>
                  <a:srgbClr val="FFAA48"/>
                </a:solidFill>
                <a:latin typeface="Aptos Mono"/>
              </a:rPr>
              <a:t>Yes, I made an AI framework named after a goose. You'll remember it, though.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8887968" y="3767328"/>
            <a:ext cx="2331720" cy="1627632"/>
          </a:xfrm>
          <a:prstGeom prst="roundRect">
            <a:avLst/>
          </a:prstGeom>
          <a:solidFill>
            <a:srgbClr val="111531"/>
          </a:solidFill>
          <a:ln>
            <a:solidFill>
              <a:srgbClr val="956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5" name="Picture 44" descr="a_neon_cyber_retro_sticker_style_cutout_coll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25128" y="3822191"/>
            <a:ext cx="2011680" cy="2011680"/>
          </a:xfrm>
          <a:prstGeom prst="rect">
            <a:avLst/>
          </a:prstGeom>
        </p:spPr>
      </p:pic>
      <p:sp>
        <p:nvSpPr>
          <p:cNvPr id="46" name="Rounded Rectangle 45"/>
          <p:cNvSpPr/>
          <p:nvPr/>
        </p:nvSpPr>
        <p:spPr>
          <a:xfrm>
            <a:off x="658368" y="5650992"/>
            <a:ext cx="10881360" cy="384048"/>
          </a:xfrm>
          <a:prstGeom prst="roundRect">
            <a:avLst/>
          </a:prstGeom>
          <a:solidFill>
            <a:srgbClr val="141937"/>
          </a:solidFill>
          <a:ln>
            <a:solidFill>
              <a:srgbClr val="956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050" i="1">
                <a:solidFill>
                  <a:srgbClr val="FFAA48"/>
                </a:solidFill>
                <a:latin typeface="Aptos Mono"/>
              </a:rPr>
              <a:t>Yes, I named an AI framework after my cat. You'll remember it, though.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749808" y="4800600"/>
            <a:ext cx="2286000" cy="292608"/>
          </a:xfrm>
          <a:prstGeom prst="roundRect">
            <a:avLst/>
          </a:prstGeom>
          <a:solidFill>
            <a:srgbClr val="0E122B"/>
          </a:solidFill>
          <a:ln>
            <a:solidFill>
              <a:srgbClr val="28E9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780" b="1">
                <a:solidFill>
                  <a:srgbClr val="28E9FF"/>
                </a:solidFill>
                <a:latin typeface="Aptos Mono"/>
              </a:rPr>
              <a:t>TEST SUBJECT: HUMAN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3182112" y="4800600"/>
            <a:ext cx="2560320" cy="292608"/>
          </a:xfrm>
          <a:prstGeom prst="roundRect">
            <a:avLst/>
          </a:prstGeom>
          <a:solidFill>
            <a:srgbClr val="0E122B"/>
          </a:solidFill>
          <a:ln>
            <a:solidFill>
              <a:srgbClr val="FF4F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780" b="1">
                <a:solidFill>
                  <a:srgbClr val="FF4FC8"/>
                </a:solidFill>
                <a:latin typeface="Aptos Mono"/>
              </a:rPr>
              <a:t>PASSIVE AGGRESSION: OPTIONAL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5897880" y="4800600"/>
            <a:ext cx="2423160" cy="292608"/>
          </a:xfrm>
          <a:prstGeom prst="roundRect">
            <a:avLst/>
          </a:prstGeom>
          <a:solidFill>
            <a:srgbClr val="0E122B"/>
          </a:solidFill>
          <a:ln>
            <a:solidFill>
              <a:srgbClr val="FFA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780" b="1">
                <a:solidFill>
                  <a:srgbClr val="FFAA48"/>
                </a:solidFill>
                <a:latin typeface="Aptos Mono"/>
              </a:rPr>
              <a:t>CAT FRAMEWORK: APPROVED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80A1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9436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18872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178308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37744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297180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356616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416052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475488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34924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94360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653796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713232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772668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832104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891540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950976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1010412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1069848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1129284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0" y="6199632"/>
            <a:ext cx="12191695" cy="7315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0" y="6382512"/>
            <a:ext cx="12191695" cy="7315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0" y="6565392"/>
            <a:ext cx="12191695" cy="7315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0" y="6748272"/>
            <a:ext cx="12191695" cy="7315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40080" y="411480"/>
            <a:ext cx="108813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28E9FF"/>
                </a:solidFill>
                <a:latin typeface="Aptos Mono"/>
              </a:rPr>
              <a:t>05 // PRACTICE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0080" y="749808"/>
            <a:ext cx="1088136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7F8FF"/>
                </a:solidFill>
                <a:latin typeface="Aptos"/>
              </a:rPr>
              <a:t>Let's improve a bad prompt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58368" y="1481328"/>
            <a:ext cx="105156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B8BFD7"/>
                </a:solidFill>
                <a:latin typeface="Aptos"/>
              </a:rPr>
              <a:t>Specific direction usually produces a more useful first draft.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713232" y="1965960"/>
            <a:ext cx="3749039" cy="2606040"/>
          </a:xfrm>
          <a:prstGeom prst="roundRect">
            <a:avLst/>
          </a:prstGeom>
          <a:solidFill>
            <a:srgbClr val="111531"/>
          </a:solidFill>
          <a:ln>
            <a:solidFill>
              <a:srgbClr val="FF68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914400" y="2130552"/>
            <a:ext cx="3346703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F6878"/>
                </a:solidFill>
                <a:latin typeface="Aptos"/>
              </a:rPr>
              <a:t>✕  BEFORE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14400" y="2532888"/>
            <a:ext cx="3346703" cy="18928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20" b="0">
                <a:solidFill>
                  <a:srgbClr val="B8BFD7"/>
                </a:solidFill>
                <a:latin typeface="Aptos"/>
              </a:rPr>
              <a:t>“Write an email about the meeting.”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4736592" y="1965960"/>
            <a:ext cx="6720840" cy="2606040"/>
          </a:xfrm>
          <a:prstGeom prst="roundRect">
            <a:avLst/>
          </a:prstGeom>
          <a:solidFill>
            <a:srgbClr val="111531"/>
          </a:solidFill>
          <a:ln>
            <a:solidFill>
              <a:srgbClr val="57E29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4937759" y="2130552"/>
            <a:ext cx="6318503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57E29E"/>
                </a:solidFill>
                <a:latin typeface="Aptos"/>
              </a:rPr>
              <a:t>✓  AFTER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937759" y="2532888"/>
            <a:ext cx="6318503" cy="18928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20" b="0">
                <a:solidFill>
                  <a:srgbClr val="B8BFD7"/>
                </a:solidFill>
                <a:latin typeface="Aptos"/>
              </a:rPr>
              <a:t>“Draft a friendly but professional email to my project team summarizing tomorrow's 10 AM planning meeting. Keep it under 150 words and include a three-item bullet list for the agenda.”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956048" y="4709160"/>
            <a:ext cx="62179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>
                <a:solidFill>
                  <a:srgbClr val="28E9FF"/>
                </a:solidFill>
                <a:latin typeface="Aptos Mono"/>
              </a:rPr>
              <a:t>Goal + Output + Orientation + Specifics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658368" y="5650992"/>
            <a:ext cx="10881360" cy="384048"/>
          </a:xfrm>
          <a:prstGeom prst="roundRect">
            <a:avLst/>
          </a:prstGeom>
          <a:solidFill>
            <a:srgbClr val="141937"/>
          </a:solidFill>
          <a:ln>
            <a:solidFill>
              <a:srgbClr val="956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050" i="1">
                <a:solidFill>
                  <a:srgbClr val="FFAA48"/>
                </a:solidFill>
                <a:latin typeface="Aptos Mono"/>
              </a:rPr>
              <a:t>AI cannot read your mind. Which is probably best for everyone.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850392" y="4709160"/>
            <a:ext cx="2926080" cy="694944"/>
          </a:xfrm>
          <a:prstGeom prst="roundRect">
            <a:avLst/>
          </a:prstGeom>
          <a:solidFill>
            <a:srgbClr val="040710"/>
          </a:solidFill>
          <a:ln>
            <a:solidFill>
              <a:srgbClr val="FF4F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18872" rIns="118872" tIns="73152"/>
          <a:lstStyle/>
          <a:p>
            <a:pPr algn="ctr">
              <a:spcAft>
                <a:spcPts val="100"/>
              </a:spcAft>
            </a:pPr>
            <a:r>
              <a:rPr sz="770">
                <a:solidFill>
                  <a:srgbClr val="FF4FC8"/>
                </a:solidFill>
                <a:latin typeface="Aptos Mono"/>
              </a:rPr>
              <a:t>[PROMPT LAB]</a:t>
            </a:r>
          </a:p>
          <a:p>
            <a:pPr>
              <a:spcAft>
                <a:spcPts val="100"/>
              </a:spcAft>
            </a:pPr>
            <a:r>
              <a:rPr sz="770">
                <a:solidFill>
                  <a:srgbClr val="FF4FC8"/>
                </a:solidFill>
                <a:latin typeface="Aptos Mono"/>
              </a:rPr>
              <a:t>clarity ↑  ambiguity ↓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80A1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9436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18872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178308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37744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297180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356616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416052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475488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34924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94360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653796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713232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772668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832104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891540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950976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1010412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1069848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1129284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0" y="6199632"/>
            <a:ext cx="12191695" cy="7315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0" y="6382512"/>
            <a:ext cx="12191695" cy="7315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0" y="6565392"/>
            <a:ext cx="12191695" cy="7315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0" y="6748272"/>
            <a:ext cx="12191695" cy="7315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40080" y="411480"/>
            <a:ext cx="108813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28E9FF"/>
                </a:solidFill>
                <a:latin typeface="Aptos Mono"/>
              </a:rPr>
              <a:t>06 // CHECK IT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0080" y="749808"/>
            <a:ext cx="1088136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7F8FF"/>
                </a:solidFill>
                <a:latin typeface="Aptos"/>
              </a:rPr>
              <a:t>AI can sound confident and still be wrong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58368" y="1481328"/>
            <a:ext cx="105156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B8BFD7"/>
                </a:solidFill>
                <a:latin typeface="Aptos"/>
              </a:rPr>
              <a:t>Fluent writing is not proof that the information is correct.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731520" y="2057400"/>
            <a:ext cx="3246120" cy="2423160"/>
          </a:xfrm>
          <a:prstGeom prst="roundRect">
            <a:avLst/>
          </a:prstGeom>
          <a:solidFill>
            <a:srgbClr val="111531"/>
          </a:solidFill>
          <a:ln>
            <a:solidFill>
              <a:srgbClr val="28E9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932688" y="2221992"/>
            <a:ext cx="2843784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28E9FF"/>
                </a:solidFill>
                <a:latin typeface="Aptos"/>
              </a:rPr>
              <a:t>🔎  VERIFY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32688" y="2624328"/>
            <a:ext cx="2843784" cy="1709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20" b="0">
                <a:solidFill>
                  <a:srgbClr val="B8BFD7"/>
                </a:solidFill>
                <a:latin typeface="Aptos"/>
              </a:rPr>
              <a:t>Facts, dates, names, numbers and claims that matter.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4462272" y="2057400"/>
            <a:ext cx="3246120" cy="2423160"/>
          </a:xfrm>
          <a:prstGeom prst="roundRect">
            <a:avLst/>
          </a:prstGeom>
          <a:solidFill>
            <a:srgbClr val="111531"/>
          </a:solidFill>
          <a:ln>
            <a:solidFill>
              <a:srgbClr val="FF4F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4663440" y="2221992"/>
            <a:ext cx="2843784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F4FC8"/>
                </a:solidFill>
                <a:latin typeface="Aptos"/>
              </a:rPr>
              <a:t>?  QUESTION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663440" y="2624328"/>
            <a:ext cx="2843784" cy="1709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20" b="0">
                <a:solidFill>
                  <a:srgbClr val="B8BFD7"/>
                </a:solidFill>
                <a:latin typeface="Aptos"/>
              </a:rPr>
              <a:t>Quotes, citations, sources and unusually specific details.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8193024" y="2057400"/>
            <a:ext cx="3246120" cy="2423160"/>
          </a:xfrm>
          <a:prstGeom prst="roundRect">
            <a:avLst/>
          </a:prstGeom>
          <a:solidFill>
            <a:srgbClr val="111531"/>
          </a:solidFill>
          <a:ln>
            <a:solidFill>
              <a:srgbClr val="FFA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8394192" y="2221992"/>
            <a:ext cx="2843784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FAA48"/>
                </a:solidFill>
                <a:latin typeface="Aptos"/>
              </a:rPr>
              <a:t>!  USE JUDGMENT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394192" y="2624328"/>
            <a:ext cx="2843784" cy="1709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20" b="0">
                <a:solidFill>
                  <a:srgbClr val="B8BFD7"/>
                </a:solidFill>
                <a:latin typeface="Aptos"/>
              </a:rPr>
              <a:t>Important decisions, sensitive situations, and anything high-impact.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658368" y="5650992"/>
            <a:ext cx="10881360" cy="384048"/>
          </a:xfrm>
          <a:prstGeom prst="roundRect">
            <a:avLst/>
          </a:prstGeom>
          <a:solidFill>
            <a:srgbClr val="141937"/>
          </a:solidFill>
          <a:ln>
            <a:solidFill>
              <a:srgbClr val="956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050" i="1">
                <a:solidFill>
                  <a:srgbClr val="FFAA48"/>
                </a:solidFill>
                <a:latin typeface="Aptos Mono"/>
              </a:rPr>
              <a:t>Confidence ≠ correctness. Your confidently-wrong coworker has entered the chat.</a:t>
            </a:r>
          </a:p>
        </p:txBody>
      </p:sp>
      <p:sp>
        <p:nvSpPr>
          <p:cNvPr id="38" name="Oval 37"/>
          <p:cNvSpPr/>
          <p:nvPr/>
        </p:nvSpPr>
        <p:spPr>
          <a:xfrm>
            <a:off x="10908792" y="1389888"/>
            <a:ext cx="384048" cy="384048"/>
          </a:xfrm>
          <a:prstGeom prst="ellipse">
            <a:avLst/>
          </a:prstGeom>
          <a:solidFill>
            <a:srgbClr val="280A10"/>
          </a:solidFill>
          <a:ln>
            <a:solidFill>
              <a:srgbClr val="FF485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Oval 38"/>
          <p:cNvSpPr/>
          <p:nvPr/>
        </p:nvSpPr>
        <p:spPr>
          <a:xfrm>
            <a:off x="11013948" y="1495044"/>
            <a:ext cx="173736" cy="173736"/>
          </a:xfrm>
          <a:prstGeom prst="ellipse">
            <a:avLst/>
          </a:prstGeom>
          <a:solidFill>
            <a:srgbClr val="FF485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10405872" y="1819656"/>
            <a:ext cx="13716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680">
                <a:solidFill>
                  <a:srgbClr val="B8BFD7"/>
                </a:solidFill>
                <a:latin typeface="Aptos Mono"/>
              </a:rPr>
              <a:t>CONFIDENCE SENSOR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8549640" y="4681728"/>
            <a:ext cx="2651760" cy="713232"/>
          </a:xfrm>
          <a:prstGeom prst="roundRect">
            <a:avLst/>
          </a:prstGeom>
          <a:solidFill>
            <a:srgbClr val="040710"/>
          </a:solidFill>
          <a:ln>
            <a:solidFill>
              <a:srgbClr val="FF485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18872" rIns="118872" tIns="73152"/>
          <a:lstStyle/>
          <a:p>
            <a:pPr algn="ctr">
              <a:spcAft>
                <a:spcPts val="100"/>
              </a:spcAft>
            </a:pPr>
            <a:r>
              <a:rPr sz="770">
                <a:solidFill>
                  <a:srgbClr val="FF4858"/>
                </a:solidFill>
                <a:latin typeface="Aptos Mono"/>
              </a:rPr>
              <a:t>WARNING:</a:t>
            </a:r>
          </a:p>
          <a:p>
            <a:pPr>
              <a:spcAft>
                <a:spcPts val="100"/>
              </a:spcAft>
            </a:pPr>
            <a:r>
              <a:rPr sz="770">
                <a:solidFill>
                  <a:srgbClr val="FF4858"/>
                </a:solidFill>
                <a:latin typeface="Aptos Mono"/>
              </a:rPr>
              <a:t>CONFIDENT != CORRECT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80A1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9436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18872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178308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37744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297180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356616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416052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475488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34924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94360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653796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713232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772668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832104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891540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950976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1010412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1069848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1129284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0" y="6199632"/>
            <a:ext cx="12191695" cy="7315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0" y="6382512"/>
            <a:ext cx="12191695" cy="7315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0" y="6565392"/>
            <a:ext cx="12191695" cy="7315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0" y="6748272"/>
            <a:ext cx="12191695" cy="7315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40080" y="411480"/>
            <a:ext cx="108813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28E9FF"/>
                </a:solidFill>
                <a:latin typeface="Aptos Mono"/>
              </a:rPr>
              <a:t>07 // PROTECT IT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0080" y="749808"/>
            <a:ext cx="1088136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7F8FF"/>
                </a:solidFill>
                <a:latin typeface="Aptos"/>
              </a:rPr>
              <a:t>Protect your information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58368" y="1481328"/>
            <a:ext cx="105156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B8BFD7"/>
                </a:solidFill>
                <a:latin typeface="Aptos"/>
              </a:rPr>
              <a:t>Use only approved tools and follow your organization's AI and data-handling policies.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749808" y="2057400"/>
            <a:ext cx="5074920" cy="2514600"/>
          </a:xfrm>
          <a:prstGeom prst="roundRect">
            <a:avLst/>
          </a:prstGeom>
          <a:solidFill>
            <a:srgbClr val="111531"/>
          </a:solidFill>
          <a:ln>
            <a:solidFill>
              <a:srgbClr val="FF4F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950976" y="2221992"/>
            <a:ext cx="4672583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F4FC8"/>
                </a:solidFill>
                <a:latin typeface="Aptos"/>
              </a:rPr>
              <a:t>🔒  Think before you paste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50976" y="2624328"/>
            <a:ext cx="4672583" cy="1801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20" b="0">
                <a:solidFill>
                  <a:srgbClr val="B8BFD7"/>
                </a:solidFill>
                <a:latin typeface="Aptos"/>
              </a:rPr>
              <a:t>Avoid confidential, proprietary, personal, regulated, credential, customer/patient, or otherwise restricted information unless your approved tool and policy specifically permit it.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6327648" y="2057400"/>
            <a:ext cx="5074920" cy="2514600"/>
          </a:xfrm>
          <a:prstGeom prst="roundRect">
            <a:avLst/>
          </a:prstGeom>
          <a:solidFill>
            <a:srgbClr val="111531"/>
          </a:solidFill>
          <a:ln>
            <a:solidFill>
              <a:srgbClr val="28E9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528816" y="2221992"/>
            <a:ext cx="4672583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28E9FF"/>
                </a:solidFill>
                <a:latin typeface="Aptos"/>
              </a:rPr>
              <a:t>✓  When you're unsure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528816" y="2624328"/>
            <a:ext cx="4672583" cy="1801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20" b="0">
                <a:solidFill>
                  <a:srgbClr val="B8BFD7"/>
                </a:solidFill>
                <a:latin typeface="Aptos"/>
              </a:rPr>
              <a:t>Stop and check your organization's policy, approved-tool guidance, or security/privacy resources before continuing.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658368" y="5650992"/>
            <a:ext cx="10881360" cy="384048"/>
          </a:xfrm>
          <a:prstGeom prst="roundRect">
            <a:avLst/>
          </a:prstGeom>
          <a:solidFill>
            <a:srgbClr val="141937"/>
          </a:solidFill>
          <a:ln>
            <a:solidFill>
              <a:srgbClr val="956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050" i="1">
                <a:solidFill>
                  <a:srgbClr val="FFAA48"/>
                </a:solidFill>
                <a:latin typeface="Aptos Mono"/>
              </a:rPr>
              <a:t>If you wouldn't put it on a billboard, maybe don't paste it into an unapproved AI tool.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8641080" y="4828032"/>
            <a:ext cx="2606040" cy="292608"/>
          </a:xfrm>
          <a:prstGeom prst="roundRect">
            <a:avLst/>
          </a:prstGeom>
          <a:solidFill>
            <a:srgbClr val="0E122B"/>
          </a:solidFill>
          <a:ln>
            <a:solidFill>
              <a:srgbClr val="57E29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780" b="1">
                <a:solidFill>
                  <a:srgbClr val="57E29E"/>
                </a:solidFill>
                <a:latin typeface="Aptos Mono"/>
              </a:rPr>
              <a:t>SKYNET TRAINING DATA: DENIED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80A1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9436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18872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178308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37744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297180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356616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416052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475488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34924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94360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653796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713232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772668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832104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891540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950976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1010412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1069848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11292840" y="6144768"/>
            <a:ext cx="7315" cy="713232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0" y="6199632"/>
            <a:ext cx="12191695" cy="7315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0" y="6382512"/>
            <a:ext cx="12191695" cy="7315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0" y="6565392"/>
            <a:ext cx="12191695" cy="7315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0" y="6748272"/>
            <a:ext cx="12191695" cy="7315"/>
          </a:xfrm>
          <a:prstGeom prst="rect">
            <a:avLst/>
          </a:prstGeom>
          <a:solidFill>
            <a:srgbClr val="1C2D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40080" y="411480"/>
            <a:ext cx="108813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28E9FF"/>
                </a:solidFill>
                <a:latin typeface="Aptos Mono"/>
              </a:rPr>
              <a:t>08 // BUILD THE HABIT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0080" y="749808"/>
            <a:ext cx="1088136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7F8FF"/>
                </a:solidFill>
                <a:latin typeface="Aptos"/>
              </a:rPr>
              <a:t>Your new AI workflow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58368" y="1481328"/>
            <a:ext cx="105156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B8BFD7"/>
                </a:solidFill>
                <a:latin typeface="Aptos"/>
              </a:rPr>
              <a:t>A useful answer is usually a conversation, not a one-shot command.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777240" y="2423160"/>
            <a:ext cx="1572768" cy="731520"/>
          </a:xfrm>
          <a:prstGeom prst="roundRect">
            <a:avLst/>
          </a:prstGeom>
          <a:solidFill>
            <a:srgbClr val="111531"/>
          </a:solidFill>
          <a:ln>
            <a:solidFill>
              <a:srgbClr val="FF4F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4FC8"/>
                </a:solidFill>
              </a:rPr>
              <a:t>ASK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441448" y="2578608"/>
            <a:ext cx="43891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1">
                <a:solidFill>
                  <a:srgbClr val="B8BFD7"/>
                </a:solidFill>
                <a:latin typeface="Aptos"/>
              </a:rPr>
              <a:t>→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3035808" y="2423160"/>
            <a:ext cx="1572768" cy="731520"/>
          </a:xfrm>
          <a:prstGeom prst="roundRect">
            <a:avLst/>
          </a:prstGeom>
          <a:solidFill>
            <a:srgbClr val="111531"/>
          </a:solidFill>
          <a:ln>
            <a:solidFill>
              <a:srgbClr val="28E9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28E9FF"/>
                </a:solidFill>
              </a:rPr>
              <a:t>REVIEW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700016" y="2578608"/>
            <a:ext cx="43891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1">
                <a:solidFill>
                  <a:srgbClr val="B8BFD7"/>
                </a:solidFill>
                <a:latin typeface="Aptos"/>
              </a:rPr>
              <a:t>→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5294376" y="2423160"/>
            <a:ext cx="1572768" cy="731520"/>
          </a:xfrm>
          <a:prstGeom prst="roundRect">
            <a:avLst/>
          </a:prstGeom>
          <a:solidFill>
            <a:srgbClr val="111531"/>
          </a:solidFill>
          <a:ln>
            <a:solidFill>
              <a:srgbClr val="956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9567FF"/>
                </a:solidFill>
              </a:rPr>
              <a:t>REFINE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958584" y="2578608"/>
            <a:ext cx="43891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1">
                <a:solidFill>
                  <a:srgbClr val="B8BFD7"/>
                </a:solidFill>
                <a:latin typeface="Aptos"/>
              </a:rPr>
              <a:t>→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7552944" y="2423160"/>
            <a:ext cx="1572768" cy="731520"/>
          </a:xfrm>
          <a:prstGeom prst="roundRect">
            <a:avLst/>
          </a:prstGeom>
          <a:solidFill>
            <a:srgbClr val="111531"/>
          </a:solidFill>
          <a:ln>
            <a:solidFill>
              <a:srgbClr val="FFA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AA48"/>
                </a:solidFill>
              </a:rPr>
              <a:t>VERIFY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217152" y="2578608"/>
            <a:ext cx="43891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1">
                <a:solidFill>
                  <a:srgbClr val="B8BFD7"/>
                </a:solidFill>
                <a:latin typeface="Aptos"/>
              </a:rPr>
              <a:t>→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9811512" y="2423160"/>
            <a:ext cx="1572768" cy="731520"/>
          </a:xfrm>
          <a:prstGeom prst="roundRect">
            <a:avLst/>
          </a:prstGeom>
          <a:solidFill>
            <a:srgbClr val="111531"/>
          </a:solidFill>
          <a:ln>
            <a:solidFill>
              <a:srgbClr val="57E29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57E29E"/>
                </a:solidFill>
              </a:rPr>
              <a:t>USE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188720" y="3749039"/>
            <a:ext cx="978408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700" b="1">
                <a:solidFill>
                  <a:srgbClr val="F7F8FF"/>
                </a:solidFill>
                <a:latin typeface="Aptos"/>
              </a:rPr>
              <a:t>AI creates a starting point. You add context, judgment, verification, and accountability.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658368" y="5650992"/>
            <a:ext cx="10881360" cy="384048"/>
          </a:xfrm>
          <a:prstGeom prst="roundRect">
            <a:avLst/>
          </a:prstGeom>
          <a:solidFill>
            <a:srgbClr val="141937"/>
          </a:solidFill>
          <a:ln>
            <a:solidFill>
              <a:srgbClr val="956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050" i="1">
                <a:solidFill>
                  <a:srgbClr val="FFAA48"/>
                </a:solidFill>
                <a:latin typeface="Aptos Mono"/>
              </a:rPr>
              <a:t>The first answer isn't a marriage proposal. You can ask it to change.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8613648" y="4709160"/>
            <a:ext cx="2560320" cy="694944"/>
          </a:xfrm>
          <a:prstGeom prst="roundRect">
            <a:avLst/>
          </a:prstGeom>
          <a:solidFill>
            <a:srgbClr val="040710"/>
          </a:solidFill>
          <a:ln>
            <a:solidFill>
              <a:srgbClr val="28E9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18872" rIns="118872" tIns="73152"/>
          <a:lstStyle/>
          <a:p>
            <a:pPr algn="ctr">
              <a:spcAft>
                <a:spcPts val="100"/>
              </a:spcAft>
            </a:pPr>
            <a:r>
              <a:rPr sz="770">
                <a:solidFill>
                  <a:srgbClr val="28E9FF"/>
                </a:solidFill>
                <a:latin typeface="Aptos Mono"/>
              </a:rPr>
              <a:t>&gt; ASSISTANT READY</a:t>
            </a:r>
          </a:p>
          <a:p>
            <a:pPr>
              <a:spcAft>
                <a:spcPts val="100"/>
              </a:spcAft>
            </a:pPr>
            <a:r>
              <a:rPr sz="770">
                <a:solidFill>
                  <a:srgbClr val="28E9FF"/>
                </a:solidFill>
                <a:latin typeface="Aptos Mono"/>
              </a:rPr>
              <a:t>&gt; HUMAN APPROVAL REQUIRED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